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8" r:id="rId6"/>
    <p:sldId id="257" r:id="rId7"/>
    <p:sldId id="262" r:id="rId8"/>
    <p:sldId id="329" r:id="rId9"/>
    <p:sldId id="319" r:id="rId10"/>
    <p:sldId id="322" r:id="rId11"/>
    <p:sldId id="323" r:id="rId12"/>
    <p:sldId id="325" r:id="rId13"/>
    <p:sldId id="324" r:id="rId14"/>
    <p:sldId id="326" r:id="rId15"/>
    <p:sldId id="32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4" d="100"/>
          <a:sy n="104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96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0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9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7" r:id="rId15"/>
    <p:sldLayoutId id="2147483672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toml.com/blog/building-rag-with-open-source-and-custom-ai-mod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157019"/>
            <a:ext cx="4650901" cy="5181600"/>
          </a:xfrm>
        </p:spPr>
        <p:txBody>
          <a:bodyPr>
            <a:noAutofit/>
          </a:bodyPr>
          <a:lstStyle/>
          <a:p>
            <a:r>
              <a:rPr lang="en-US" dirty="0"/>
              <a:t>RAG </a:t>
            </a:r>
            <a:br>
              <a:rPr lang="en-US" dirty="0"/>
            </a:br>
            <a:r>
              <a:rPr lang="en-US" dirty="0"/>
              <a:t>DS-17 2024</a:t>
            </a:r>
            <a:br>
              <a:rPr lang="en-US" dirty="0"/>
            </a:br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</a:p>
          <a:p>
            <a:pPr algn="l"/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49894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Interaction with Flask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70000" lnSpcReduction="20000"/>
          </a:bodyPr>
          <a:lstStyle/>
          <a:p>
            <a:pPr algn="just"/>
            <a:r>
              <a:rPr lang="en-US" b="1" dirty="0"/>
              <a:t>Title:</a:t>
            </a:r>
            <a:r>
              <a:rPr lang="en-US" dirty="0"/>
              <a:t> Interaction with Flask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Flask Application Setup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Handling User Input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Generating Responses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Session Management: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Store conversation history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Manage state across requests</a:t>
            </a:r>
          </a:p>
          <a:p>
            <a:pPr marL="457200" lvl="1" algn="just"/>
            <a:endParaRPr lang="en-US" dirty="0"/>
          </a:p>
          <a:p>
            <a:pPr algn="just"/>
            <a:r>
              <a:rPr lang="en-US" b="1" dirty="0"/>
              <a:t>Image:</a:t>
            </a:r>
            <a:r>
              <a:rPr lang="en-US" dirty="0"/>
              <a:t> Interaction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User Input → Flask App → Query Processing → Response Generation → User Output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580169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6001531" cy="4689694"/>
          </a:xfrm>
        </p:spPr>
        <p:txBody>
          <a:bodyPr anchor="t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Recap of system components and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Future Enhancements: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Metadata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Reranking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 and performance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 and integrations</a:t>
            </a:r>
          </a:p>
          <a:p>
            <a:pPr algn="l"/>
            <a:r>
              <a:rPr lang="en-US" b="1" dirty="0" err="1"/>
              <a:t>Image:</a:t>
            </a:r>
            <a:r>
              <a:rPr lang="en-US" dirty="0" err="1"/>
              <a:t>TBD</a:t>
            </a:r>
            <a:endParaRPr lang="en-US" dirty="0"/>
          </a:p>
          <a:p>
            <a:pPr algn="l"/>
            <a:r>
              <a:rPr lang="en-US" dirty="0"/>
              <a:t> High-level summary diagram or bullet points summarizing key points.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81518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0000" y="4248000"/>
            <a:ext cx="40752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>
                <a:cs typeface="+mn-cs"/>
              </a:rPr>
              <a:t>Guy Yarhi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10BAE3C-B7B1-A436-7D8B-DCD01403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27" y="2258949"/>
            <a:ext cx="4999885" cy="23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298564"/>
            <a:ext cx="11022751" cy="6260873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8219BD0-941E-1312-6DF0-1094EDCF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13" y="585580"/>
            <a:ext cx="7905152" cy="410649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3B612BB-3D57-F82A-CDB6-D118B2B2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273" y="1247824"/>
            <a:ext cx="2295845" cy="236253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57F6546-CA5C-955B-281A-DDE253972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505" y="3730132"/>
            <a:ext cx="7757768" cy="28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369483"/>
            <a:ext cx="10821184" cy="4966662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2700" cap="all" spc="300" dirty="0"/>
              <a:t>Title: Introduction to Retrieval-Augmented Generation (RAG) System</a:t>
            </a:r>
          </a:p>
          <a:p>
            <a:pPr algn="l"/>
            <a:endParaRPr lang="en-US" sz="2700" cap="all" spc="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What is a RAG System?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Purpose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Components</a:t>
            </a:r>
            <a:r>
              <a:rPr lang="en-US" sz="2700" cap="all" spc="3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Retrieval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Generation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Objective</a:t>
            </a:r>
            <a:r>
              <a:rPr lang="en-US" sz="2700" cap="all" spc="3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To enhance text generation by integrating external knowledge retrieval.</a:t>
            </a:r>
          </a:p>
          <a:p>
            <a:pPr algn="l"/>
            <a:r>
              <a:rPr lang="en-US" sz="2700" b="1" cap="all" spc="300" dirty="0"/>
              <a:t>Image</a:t>
            </a:r>
            <a:r>
              <a:rPr lang="en-US" sz="2700" cap="all" spc="300" dirty="0"/>
              <a:t>: TBD</a:t>
            </a:r>
          </a:p>
          <a:p>
            <a:pPr algn="l"/>
            <a:r>
              <a:rPr lang="en-US" sz="2700" cap="all" spc="300" dirty="0"/>
              <a:t> Simple diagram showing the high-level flow of RAG: User Input → Retrieval → Generation → Output.</a:t>
            </a:r>
          </a:p>
          <a:p>
            <a:pPr algn="l"/>
            <a:endParaRPr lang="en-US" sz="2700" cap="all" spc="300" dirty="0">
              <a:hlinkClick r:id="rId3"/>
            </a:endParaRPr>
          </a:p>
          <a:p>
            <a:pPr algn="l"/>
            <a:r>
              <a:rPr lang="en-US" sz="2700" cap="all" spc="300" dirty="0">
                <a:hlinkClick r:id="rId3"/>
              </a:rPr>
              <a:t>Hyperlink to RAG </a:t>
            </a:r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dirty="0"/>
          </a:p>
        </p:txBody>
      </p:sp>
      <p:sp>
        <p:nvSpPr>
          <p:cNvPr id="19" name="כותרת 18">
            <a:extLst>
              <a:ext uri="{FF2B5EF4-FFF2-40B4-BE49-F238E27FC236}">
                <a16:creationId xmlns:a16="http://schemas.microsoft.com/office/drawing/2014/main" id="{92763657-BC40-61E7-BEBE-35FF08A0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646841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3"/>
            <a:ext cx="7730743" cy="4653481"/>
          </a:xfrm>
        </p:spPr>
        <p:txBody>
          <a:bodyPr anchor="ctr">
            <a:normAutofit/>
          </a:bodyPr>
          <a:lstStyle/>
          <a:p>
            <a:pPr algn="l"/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Components:</a:t>
            </a:r>
            <a:br>
              <a:rPr lang="en-US" sz="1600" b="1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Data Source:</a:t>
            </a:r>
            <a:r>
              <a:rPr lang="en-US" sz="1600" dirty="0">
                <a:latin typeface="+mn-lt"/>
              </a:rPr>
              <a:t> Document Database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Retrieval Mechanism:</a:t>
            </a:r>
            <a:r>
              <a:rPr lang="en-US" sz="1600" dirty="0">
                <a:latin typeface="+mn-lt"/>
              </a:rPr>
              <a:t> Embedding Generation, Similarity Search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Generation Model:</a:t>
            </a:r>
            <a:r>
              <a:rPr lang="en-US" sz="1600" dirty="0">
                <a:latin typeface="+mn-lt"/>
              </a:rPr>
              <a:t> GPT-2 Model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Interaction Layer:</a:t>
            </a:r>
            <a:r>
              <a:rPr lang="en-US" sz="1600" dirty="0">
                <a:latin typeface="+mn-lt"/>
              </a:rPr>
              <a:t> Flask Application</a:t>
            </a: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Workflow: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Data Ingestion → Embedding Creation → Query Handling → Response Generation</a:t>
            </a: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Image:</a:t>
            </a:r>
            <a:r>
              <a:rPr lang="en-US" sz="1600" dirty="0">
                <a:latin typeface="+mn-lt"/>
              </a:rPr>
              <a:t> </a:t>
            </a:r>
            <a:r>
              <a:rPr lang="en-US" sz="1600" cap="all" spc="300" dirty="0"/>
              <a:t>TBD </a:t>
            </a:r>
            <a:br>
              <a:rPr lang="en-US" sz="1600" cap="all" spc="300" dirty="0"/>
            </a:br>
            <a:r>
              <a:rPr lang="en-US" sz="1600" dirty="0">
                <a:latin typeface="+mn-lt"/>
              </a:rPr>
              <a:t>A clear architecture diagram showing the interaction between the components: Document Database, Retrieval Mechanism, Generation Model, and Flask Application</a:t>
            </a:r>
            <a:r>
              <a:rPr lang="en-US" sz="1600" dirty="0"/>
              <a:t>.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>
          <a:xfrm>
            <a:off x="7785980" y="430213"/>
            <a:ext cx="3864683" cy="5997574"/>
          </a:xfr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848763" y="2455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3"/>
            <a:ext cx="10419622" cy="4653481"/>
          </a:xfrm>
        </p:spPr>
        <p:txBody>
          <a:bodyPr anchor="ctr"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3645905" y="272707"/>
            <a:ext cx="490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42B2AD8-2019-289B-E03C-E8F22E6C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2" y="977773"/>
            <a:ext cx="3092971" cy="227926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E201130-EB8D-0BE6-A251-E243A14AD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9571"/>
            <a:ext cx="4496554" cy="21784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C47F52A-AE3F-98E6-7440-3E96AFE57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32" y="3376706"/>
            <a:ext cx="5065414" cy="225454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4F4BF65-8C4F-84EA-EF53-2E67BFAD3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657" y="3316873"/>
            <a:ext cx="3173038" cy="23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US" dirty="0"/>
              <a:t>Confidence-building strategy</a:t>
            </a:r>
          </a:p>
          <a:p>
            <a:pPr algn="l"/>
            <a:br>
              <a:rPr lang="en-US" b="1" dirty="0"/>
            </a:br>
            <a:r>
              <a:rPr lang="en-US" b="1" dirty="0"/>
              <a:t>Data Sources:</a:t>
            </a:r>
            <a:br>
              <a:rPr lang="en-US" dirty="0"/>
            </a:br>
            <a:r>
              <a:rPr lang="en-US" dirty="0"/>
              <a:t>NLTK Movie Reviews Dataset</a:t>
            </a:r>
            <a:br>
              <a:rPr lang="en-US" dirty="0"/>
            </a:br>
            <a:r>
              <a:rPr lang="en-US" b="1" dirty="0"/>
              <a:t>Data 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5560"/>
            <a:ext cx="6029608" cy="86019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Diagram and Storage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9930735" cy="8148118"/>
          </a:xfrm>
        </p:spPr>
        <p:txBody>
          <a:bodyPr anchor="t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1. Data Loading:</a:t>
            </a:r>
            <a:r>
              <a:rPr lang="en-US" sz="1800" dirty="0"/>
              <a:t> Read and preprocess text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2. Training Word2Vec Model:</a:t>
            </a:r>
            <a:r>
              <a:rPr lang="en-US" sz="1800" dirty="0"/>
              <a:t> Create document embeddings.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3. Query Handling:</a:t>
            </a:r>
            <a:r>
              <a:rPr lang="en-US" sz="1800" dirty="0"/>
              <a:t> Generate embeddings for user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4. Document Retrieval:</a:t>
            </a:r>
            <a:r>
              <a:rPr lang="en-US" sz="1800" dirty="0"/>
              <a:t> Find relevant documents using similarity 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5. Response Generation:</a:t>
            </a:r>
            <a:r>
              <a:rPr lang="en-US" sz="1800" dirty="0"/>
              <a:t> Create responses using the GPT-2 model.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Flowchart illustrating the data flow from initial document loading to response generation.</a:t>
            </a:r>
          </a:p>
          <a:p>
            <a:pPr algn="l"/>
            <a:r>
              <a:rPr lang="en-US" b="1" dirty="0"/>
              <a:t> 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10040293" y="430213"/>
            <a:ext cx="1610370" cy="5997574"/>
          </a:xfrm>
        </p:spPr>
      </p:pic>
    </p:spTree>
    <p:extLst>
      <p:ext uri="{BB962C8B-B14F-4D97-AF65-F5344CB8AC3E}">
        <p14:creationId xmlns:p14="http://schemas.microsoft.com/office/powerpoint/2010/main" val="6672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0338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Autofit/>
          </a:bodyPr>
          <a:lstStyle/>
          <a:p>
            <a:r>
              <a:rPr lang="en-US" sz="2800" b="1" dirty="0"/>
              <a:t>Query and Document Embeddings</a:t>
            </a:r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8"/>
            <a:ext cx="5883836" cy="5997574"/>
          </a:xfrm>
        </p:spPr>
        <p:txBody>
          <a:bodyPr anchor="t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Purpose: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Transform text data into numerical vectors.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Process: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Word2Vec Model Training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Document Embedding Generation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Query Embedding Generation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Tools Used: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Gensim</a:t>
            </a:r>
            <a:r>
              <a:rPr lang="en-US" sz="1400" dirty="0"/>
              <a:t> Word2Vec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NumPy for Calculations</a:t>
            </a:r>
          </a:p>
          <a:p>
            <a:pPr algn="just"/>
            <a:r>
              <a:rPr lang="en-US" sz="1400" b="1" dirty="0"/>
              <a:t>Image:</a:t>
            </a:r>
            <a:r>
              <a:rPr lang="en-US" sz="1400" dirty="0"/>
              <a:t>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Text Data → Word Embeddings → Document Embeddings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User Query → Query Embeddings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258625664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{4DA31A83-3264-435D-B158-062C63C4B629}tf11158769_win32</Template>
  <TotalTime>29</TotalTime>
  <Words>519</Words>
  <Application>Microsoft Office PowerPoint</Application>
  <PresentationFormat>מסך רחב</PresentationFormat>
  <Paragraphs>90</Paragraphs>
  <Slides>13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RAG  DS-17 2024 Guy Yarhi</vt:lpstr>
      <vt:lpstr>מצגת של PowerPoint‏</vt:lpstr>
      <vt:lpstr>Introduction</vt:lpstr>
      <vt:lpstr> Components:  Data Source: Document Database Retrieval Mechanism: Embedding Generation, Similarity Search Generation Model: GPT-2 Model Interaction Layer: Flask Application    Workflow: Data Ingestion → Embedding Creation → Query Handling → Response Generation  Image: TBD  A clear architecture diagram showing the interaction between the components: Document Database, Retrieval Mechanism, Generation Model, and Flask Application.</vt:lpstr>
      <vt:lpstr>מצגת של PowerPoint‏</vt:lpstr>
      <vt:lpstr>Data Diagram</vt:lpstr>
      <vt:lpstr>Data Diagram and Storage</vt:lpstr>
      <vt:lpstr>Data Diagram</vt:lpstr>
      <vt:lpstr>Query and Document Embeddings</vt:lpstr>
      <vt:lpstr>Data Diagram</vt:lpstr>
      <vt:lpstr>Interaction with Flask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8</cp:revision>
  <dcterms:created xsi:type="dcterms:W3CDTF">2024-09-08T23:17:26Z</dcterms:created>
  <dcterms:modified xsi:type="dcterms:W3CDTF">2024-09-09T08:43:20Z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